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57" r:id="rId6"/>
    <p:sldId id="258" r:id="rId7"/>
    <p:sldId id="261" r:id="rId8"/>
    <p:sldId id="295" r:id="rId9"/>
    <p:sldId id="287" r:id="rId10"/>
    <p:sldId id="288" r:id="rId11"/>
    <p:sldId id="289" r:id="rId12"/>
    <p:sldId id="291" r:id="rId13"/>
    <p:sldId id="292" r:id="rId14"/>
    <p:sldId id="293" r:id="rId15"/>
    <p:sldId id="262" r:id="rId16"/>
    <p:sldId id="290" r:id="rId17"/>
    <p:sldId id="296" r:id="rId18"/>
    <p:sldId id="260" r:id="rId19"/>
    <p:sldId id="297"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83170" autoAdjust="0"/>
  </p:normalViewPr>
  <p:slideViewPr>
    <p:cSldViewPr>
      <p:cViewPr varScale="1">
        <p:scale>
          <a:sx n="71" d="100"/>
          <a:sy n="71" d="100"/>
        </p:scale>
        <p:origin x="1152"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3564C7-6A2E-4558-BC48-E46792A34DC7}" type="datetimeFigureOut">
              <a:rPr lang="nl-NL" smtClean="0"/>
              <a:t>11-11-2020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FCA8F5-E7AA-4091-BAD1-A20CAEE891FF}" type="slidenum">
              <a:rPr lang="nl-NL" smtClean="0"/>
              <a:t>‹nr.›</a:t>
            </a:fld>
            <a:endParaRPr lang="nl-NL"/>
          </a:p>
        </p:txBody>
      </p:sp>
    </p:spTree>
    <p:extLst>
      <p:ext uri="{BB962C8B-B14F-4D97-AF65-F5344CB8AC3E}">
        <p14:creationId xmlns:p14="http://schemas.microsoft.com/office/powerpoint/2010/main" val="516066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mens maakte netjes gebruik van de natuur.</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6</a:t>
            </a:fld>
            <a:endParaRPr lang="nl-NL"/>
          </a:p>
        </p:txBody>
      </p:sp>
    </p:spTree>
    <p:extLst>
      <p:ext uri="{BB962C8B-B14F-4D97-AF65-F5344CB8AC3E}">
        <p14:creationId xmlns:p14="http://schemas.microsoft.com/office/powerpoint/2010/main" val="960952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Bronstijd</a:t>
            </a:r>
          </a:p>
          <a:p>
            <a:r>
              <a:rPr lang="nl-NL" dirty="0" err="1"/>
              <a:t>Ijzertijd</a:t>
            </a:r>
            <a:endParaRPr lang="nl-NL" dirty="0"/>
          </a:p>
          <a:p>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7</a:t>
            </a:fld>
            <a:endParaRPr lang="nl-NL"/>
          </a:p>
        </p:txBody>
      </p:sp>
    </p:spTree>
    <p:extLst>
      <p:ext uri="{BB962C8B-B14F-4D97-AF65-F5344CB8AC3E}">
        <p14:creationId xmlns:p14="http://schemas.microsoft.com/office/powerpoint/2010/main" val="157805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8</a:t>
            </a:fld>
            <a:endParaRPr lang="nl-NL"/>
          </a:p>
        </p:txBody>
      </p:sp>
    </p:spTree>
    <p:extLst>
      <p:ext uri="{BB962C8B-B14F-4D97-AF65-F5344CB8AC3E}">
        <p14:creationId xmlns:p14="http://schemas.microsoft.com/office/powerpoint/2010/main" val="3527750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9</a:t>
            </a:fld>
            <a:endParaRPr lang="nl-NL"/>
          </a:p>
        </p:txBody>
      </p:sp>
    </p:spTree>
    <p:extLst>
      <p:ext uri="{BB962C8B-B14F-4D97-AF65-F5344CB8AC3E}">
        <p14:creationId xmlns:p14="http://schemas.microsoft.com/office/powerpoint/2010/main" val="2008349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10</a:t>
            </a:fld>
            <a:endParaRPr lang="nl-NL"/>
          </a:p>
        </p:txBody>
      </p:sp>
    </p:spTree>
    <p:extLst>
      <p:ext uri="{BB962C8B-B14F-4D97-AF65-F5344CB8AC3E}">
        <p14:creationId xmlns:p14="http://schemas.microsoft.com/office/powerpoint/2010/main" val="2280929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11</a:t>
            </a:fld>
            <a:endParaRPr lang="nl-NL"/>
          </a:p>
        </p:txBody>
      </p:sp>
    </p:spTree>
    <p:extLst>
      <p:ext uri="{BB962C8B-B14F-4D97-AF65-F5344CB8AC3E}">
        <p14:creationId xmlns:p14="http://schemas.microsoft.com/office/powerpoint/2010/main" val="3865598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3FCA8F5-E7AA-4091-BAD1-A20CAEE891FF}" type="slidenum">
              <a:rPr lang="nl-NL" smtClean="0"/>
              <a:t>14</a:t>
            </a:fld>
            <a:endParaRPr lang="nl-NL"/>
          </a:p>
        </p:txBody>
      </p:sp>
    </p:spTree>
    <p:extLst>
      <p:ext uri="{BB962C8B-B14F-4D97-AF65-F5344CB8AC3E}">
        <p14:creationId xmlns:p14="http://schemas.microsoft.com/office/powerpoint/2010/main" val="1573568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3FCA8F5-E7AA-4091-BAD1-A20CAEE891FF}" type="slidenum">
              <a:rPr lang="nl-NL" smtClean="0"/>
              <a:t>15</a:t>
            </a:fld>
            <a:endParaRPr lang="nl-NL"/>
          </a:p>
        </p:txBody>
      </p:sp>
    </p:spTree>
    <p:extLst>
      <p:ext uri="{BB962C8B-B14F-4D97-AF65-F5344CB8AC3E}">
        <p14:creationId xmlns:p14="http://schemas.microsoft.com/office/powerpoint/2010/main" val="1242088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3FCA8F5-E7AA-4091-BAD1-A20CAEE891FF}" type="slidenum">
              <a:rPr lang="nl-NL" smtClean="0"/>
              <a:t>16</a:t>
            </a:fld>
            <a:endParaRPr lang="nl-NL"/>
          </a:p>
        </p:txBody>
      </p:sp>
    </p:spTree>
    <p:extLst>
      <p:ext uri="{BB962C8B-B14F-4D97-AF65-F5344CB8AC3E}">
        <p14:creationId xmlns:p14="http://schemas.microsoft.com/office/powerpoint/2010/main" val="3149045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11-11-2020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11-11-2020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11-11-2020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11-11-2020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11-11-2020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11-11-2020</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11-11-2020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11-11-2020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11-11-2020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11-11-2020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ED390-F77C-4CDE-BB93-EE6416285244}" type="datetimeFigureOut">
              <a:rPr lang="nl-NL" smtClean="0"/>
              <a:t>11-11-2020</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7"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4995"/>
            <a:ext cx="12192000"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hoek 1"/>
          <p:cNvSpPr/>
          <p:nvPr/>
        </p:nvSpPr>
        <p:spPr>
          <a:xfrm>
            <a:off x="3719736" y="1988840"/>
            <a:ext cx="4304576" cy="707886"/>
          </a:xfrm>
          <a:prstGeom prst="rect">
            <a:avLst/>
          </a:prstGeom>
        </p:spPr>
        <p:txBody>
          <a:bodyPr wrap="none">
            <a:spAutoFit/>
          </a:bodyPr>
          <a:lstStyle/>
          <a:p>
            <a:r>
              <a:rPr lang="nl-NL" sz="4000" dirty="0"/>
              <a:t>Circulaire Economie</a:t>
            </a:r>
          </a:p>
        </p:txBody>
      </p:sp>
    </p:spTree>
    <p:extLst>
      <p:ext uri="{BB962C8B-B14F-4D97-AF65-F5344CB8AC3E}">
        <p14:creationId xmlns:p14="http://schemas.microsoft.com/office/powerpoint/2010/main" val="4240300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Kleine geschiedenis van de mensheid</a:t>
            </a:r>
          </a:p>
        </p:txBody>
      </p:sp>
      <p:sp>
        <p:nvSpPr>
          <p:cNvPr id="3" name="Tijdelijke aanduiding voor inhoud 2"/>
          <p:cNvSpPr>
            <a:spLocks noGrp="1"/>
          </p:cNvSpPr>
          <p:nvPr>
            <p:ph idx="1"/>
          </p:nvPr>
        </p:nvSpPr>
        <p:spPr>
          <a:xfrm>
            <a:off x="6528048" y="1412776"/>
            <a:ext cx="5648551" cy="4929411"/>
          </a:xfrm>
        </p:spPr>
        <p:txBody>
          <a:bodyPr>
            <a:normAutofit/>
          </a:bodyPr>
          <a:lstStyle/>
          <a:p>
            <a:pPr marL="0" indent="0">
              <a:buNone/>
            </a:pPr>
            <a:endParaRPr lang="nl-NL" dirty="0"/>
          </a:p>
          <a:p>
            <a:pPr marL="0" indent="0">
              <a:buNone/>
            </a:pPr>
            <a:endParaRPr lang="nl-NL" dirty="0"/>
          </a:p>
        </p:txBody>
      </p:sp>
      <p:grpSp>
        <p:nvGrpSpPr>
          <p:cNvPr id="9" name="Groep 8"/>
          <p:cNvGrpSpPr/>
          <p:nvPr/>
        </p:nvGrpSpPr>
        <p:grpSpPr>
          <a:xfrm>
            <a:off x="2203" y="1381382"/>
            <a:ext cx="6248919" cy="4960805"/>
            <a:chOff x="2203" y="1381382"/>
            <a:chExt cx="6248919" cy="4960805"/>
          </a:xfrm>
        </p:grpSpPr>
        <p:sp>
          <p:nvSpPr>
            <p:cNvPr id="5" name="Tekstvak 4"/>
            <p:cNvSpPr txBox="1"/>
            <p:nvPr/>
          </p:nvSpPr>
          <p:spPr>
            <a:xfrm>
              <a:off x="543178" y="1381382"/>
              <a:ext cx="5497595" cy="523220"/>
            </a:xfrm>
            <a:prstGeom prst="rect">
              <a:avLst/>
            </a:prstGeom>
            <a:noFill/>
          </p:spPr>
          <p:txBody>
            <a:bodyPr wrap="none" rtlCol="0">
              <a:spAutoFit/>
            </a:bodyPr>
            <a:lstStyle/>
            <a:p>
              <a:r>
                <a:rPr lang="nl-NL" sz="2800" dirty="0">
                  <a:solidFill>
                    <a:srgbClr val="FF0000"/>
                  </a:solidFill>
                </a:rPr>
                <a:t>Industriële revolutie (1750-1800 NC)</a:t>
              </a:r>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3" y="2397557"/>
              <a:ext cx="6248919" cy="3944630"/>
            </a:xfrm>
            <a:prstGeom prst="rect">
              <a:avLst/>
            </a:prstGeom>
          </p:spPr>
        </p:pic>
      </p:grpSp>
      <p:sp>
        <p:nvSpPr>
          <p:cNvPr id="10" name="Tijdelijke aanduiding voor inhoud 2"/>
          <p:cNvSpPr txBox="1">
            <a:spLocks/>
          </p:cNvSpPr>
          <p:nvPr/>
        </p:nvSpPr>
        <p:spPr>
          <a:xfrm>
            <a:off x="6528048" y="1412776"/>
            <a:ext cx="5648551" cy="53285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sz="1800" dirty="0"/>
              <a:t>Mede door de uitvinding van de stoommachine kregen steden een heel andere functie. </a:t>
            </a:r>
          </a:p>
          <a:p>
            <a:pPr marL="0" indent="0">
              <a:buFont typeface="Arial" pitchFamily="34" charset="0"/>
              <a:buNone/>
            </a:pPr>
            <a:br>
              <a:rPr lang="nl-NL" sz="1800" dirty="0"/>
            </a:br>
            <a:r>
              <a:rPr lang="nl-NL" sz="1800" dirty="0"/>
              <a:t>Fossiele brandstoffen werden niet alleen ingezet voor warmte maar ook om bewegingsenergie van te maken (arbeid) </a:t>
            </a:r>
          </a:p>
          <a:p>
            <a:pPr marL="0" indent="0">
              <a:buFont typeface="Arial" pitchFamily="34" charset="0"/>
              <a:buNone/>
            </a:pPr>
            <a:br>
              <a:rPr lang="nl-NL" sz="1800" dirty="0"/>
            </a:br>
            <a:r>
              <a:rPr lang="nl-NL" sz="1800" dirty="0"/>
              <a:t>De mens werd een echte producent.</a:t>
            </a:r>
          </a:p>
          <a:p>
            <a:pPr marL="0" indent="0">
              <a:buFont typeface="Arial" pitchFamily="34" charset="0"/>
              <a:buNone/>
            </a:pPr>
            <a:endParaRPr lang="nl-NL" dirty="0"/>
          </a:p>
          <a:p>
            <a:pPr marL="0" indent="0">
              <a:buFont typeface="Arial" pitchFamily="34" charset="0"/>
              <a:buNone/>
            </a:pPr>
            <a:endParaRPr lang="nl-NL" dirty="0"/>
          </a:p>
        </p:txBody>
      </p:sp>
    </p:spTree>
    <p:extLst>
      <p:ext uri="{BB962C8B-B14F-4D97-AF65-F5344CB8AC3E}">
        <p14:creationId xmlns:p14="http://schemas.microsoft.com/office/powerpoint/2010/main" val="24860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Kleine geschiedenis van de mensheid</a:t>
            </a:r>
          </a:p>
        </p:txBody>
      </p:sp>
      <p:sp>
        <p:nvSpPr>
          <p:cNvPr id="3" name="Tijdelijke aanduiding voor inhoud 2"/>
          <p:cNvSpPr>
            <a:spLocks noGrp="1"/>
          </p:cNvSpPr>
          <p:nvPr>
            <p:ph idx="1"/>
          </p:nvPr>
        </p:nvSpPr>
        <p:spPr>
          <a:xfrm>
            <a:off x="6528048" y="1412776"/>
            <a:ext cx="5648551" cy="4929411"/>
          </a:xfrm>
        </p:spPr>
        <p:txBody>
          <a:bodyPr>
            <a:normAutofit/>
          </a:bodyPr>
          <a:lstStyle/>
          <a:p>
            <a:pPr marL="0" indent="0">
              <a:buNone/>
            </a:pPr>
            <a:endParaRPr lang="nl-NL" dirty="0"/>
          </a:p>
          <a:p>
            <a:pPr marL="0" indent="0">
              <a:buNone/>
            </a:pPr>
            <a:endParaRPr lang="nl-NL" dirty="0"/>
          </a:p>
        </p:txBody>
      </p:sp>
      <p:sp>
        <p:nvSpPr>
          <p:cNvPr id="10" name="Tijdelijke aanduiding voor inhoud 2"/>
          <p:cNvSpPr txBox="1">
            <a:spLocks/>
          </p:cNvSpPr>
          <p:nvPr/>
        </p:nvSpPr>
        <p:spPr>
          <a:xfrm>
            <a:off x="6528048" y="1412776"/>
            <a:ext cx="5648551" cy="53285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nl-NL" sz="1800" dirty="0"/>
              <a:t>Olie werd ontdekt en snel daarna kwamen de eerste synthetiseerde materialen. </a:t>
            </a:r>
          </a:p>
          <a:p>
            <a:pPr marL="0" indent="0">
              <a:buNone/>
            </a:pPr>
            <a:br>
              <a:rPr lang="nl-NL" sz="1800" dirty="0"/>
            </a:br>
            <a:r>
              <a:rPr lang="nl-NL" sz="1800" dirty="0"/>
              <a:t>Bakeliet werd in 1907 uitgevonden (eerste synthetische kunststof)</a:t>
            </a:r>
          </a:p>
          <a:p>
            <a:pPr marL="0" indent="0">
              <a:buNone/>
            </a:pPr>
            <a:endParaRPr lang="nl-NL" sz="1800" dirty="0"/>
          </a:p>
          <a:p>
            <a:pPr marL="0" indent="0">
              <a:buNone/>
            </a:pPr>
            <a:r>
              <a:rPr lang="nl-NL" sz="1800" dirty="0"/>
              <a:t>In en na de tweede wereldoorlog zijn productieprocessen van plastics verbeterd en goedkoper geworden.</a:t>
            </a:r>
          </a:p>
          <a:p>
            <a:pPr marL="0" indent="0">
              <a:buNone/>
            </a:pPr>
            <a:br>
              <a:rPr lang="nl-NL" sz="1800" dirty="0"/>
            </a:br>
            <a:r>
              <a:rPr lang="nl-NL" sz="1800" b="1" dirty="0"/>
              <a:t>De weggooimaatschappij is geboren.</a:t>
            </a:r>
          </a:p>
          <a:p>
            <a:pPr marL="0" indent="0">
              <a:buFont typeface="Arial" pitchFamily="34" charset="0"/>
              <a:buNone/>
            </a:pPr>
            <a:endParaRPr lang="nl-NL" dirty="0"/>
          </a:p>
        </p:txBody>
      </p:sp>
      <p:grpSp>
        <p:nvGrpSpPr>
          <p:cNvPr id="7" name="Groep 6"/>
          <p:cNvGrpSpPr/>
          <p:nvPr/>
        </p:nvGrpSpPr>
        <p:grpSpPr>
          <a:xfrm>
            <a:off x="228122" y="1124744"/>
            <a:ext cx="5847060" cy="4962111"/>
            <a:chOff x="0" y="1381382"/>
            <a:chExt cx="5847060" cy="4962111"/>
          </a:xfrm>
        </p:grpSpPr>
        <p:sp>
          <p:nvSpPr>
            <p:cNvPr id="5" name="Tekstvak 4"/>
            <p:cNvSpPr txBox="1"/>
            <p:nvPr/>
          </p:nvSpPr>
          <p:spPr>
            <a:xfrm>
              <a:off x="543178" y="1381382"/>
              <a:ext cx="4869218" cy="523220"/>
            </a:xfrm>
            <a:prstGeom prst="rect">
              <a:avLst/>
            </a:prstGeom>
            <a:noFill/>
          </p:spPr>
          <p:txBody>
            <a:bodyPr wrap="none" rtlCol="0">
              <a:spAutoFit/>
            </a:bodyPr>
            <a:lstStyle/>
            <a:p>
              <a:r>
                <a:rPr lang="nl-NL" sz="2800" dirty="0">
                  <a:solidFill>
                    <a:srgbClr val="FF0000"/>
                  </a:solidFill>
                </a:rPr>
                <a:t>Plastic revolutie (1850-1900 NC)</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29100"/>
              <a:ext cx="5847060" cy="3614393"/>
            </a:xfrm>
            <a:prstGeom prst="rect">
              <a:avLst/>
            </a:prstGeom>
          </p:spPr>
        </p:pic>
      </p:grpSp>
    </p:spTree>
    <p:extLst>
      <p:ext uri="{BB962C8B-B14F-4D97-AF65-F5344CB8AC3E}">
        <p14:creationId xmlns:p14="http://schemas.microsoft.com/office/powerpoint/2010/main" val="365615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BED759-3277-45A3-ABA2-522D14F2187E}"/>
              </a:ext>
            </a:extLst>
          </p:cNvPr>
          <p:cNvSpPr>
            <a:spLocks noGrp="1"/>
          </p:cNvSpPr>
          <p:nvPr>
            <p:ph type="title"/>
          </p:nvPr>
        </p:nvSpPr>
        <p:spPr/>
        <p:txBody>
          <a:bodyPr/>
          <a:lstStyle/>
          <a:p>
            <a:r>
              <a:rPr lang="nl-NL" dirty="0"/>
              <a:t>ECO versus EGO</a:t>
            </a:r>
          </a:p>
        </p:txBody>
      </p:sp>
      <p:pic>
        <p:nvPicPr>
          <p:cNvPr id="3074" name="Picture 2" descr="Het Nederlandse Blockchain Ecosysteem — deel 1: Bitcoin | by Lykle de Vries  | BlockchainRealisten | Medium">
            <a:extLst>
              <a:ext uri="{FF2B5EF4-FFF2-40B4-BE49-F238E27FC236}">
                <a16:creationId xmlns:a16="http://schemas.microsoft.com/office/drawing/2014/main" id="{1A14B379-5FFB-4A8E-B35A-3C537A497D34}"/>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087888" y="1916830"/>
            <a:ext cx="6172200" cy="3568303"/>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6842C002-E50C-493B-AADC-C8D7E215F5D1}"/>
              </a:ext>
            </a:extLst>
          </p:cNvPr>
          <p:cNvPicPr>
            <a:picLocks noChangeAspect="1"/>
          </p:cNvPicPr>
          <p:nvPr/>
        </p:nvPicPr>
        <p:blipFill rotWithShape="1">
          <a:blip r:embed="rId3"/>
          <a:srcRect l="39369" t="20926" r="14921" b="21651"/>
          <a:stretch/>
        </p:blipFill>
        <p:spPr>
          <a:xfrm>
            <a:off x="539713" y="2234389"/>
            <a:ext cx="4150859" cy="2933183"/>
          </a:xfrm>
          <a:prstGeom prst="rect">
            <a:avLst/>
          </a:prstGeom>
        </p:spPr>
      </p:pic>
    </p:spTree>
    <p:extLst>
      <p:ext uri="{BB962C8B-B14F-4D97-AF65-F5344CB8AC3E}">
        <p14:creationId xmlns:p14="http://schemas.microsoft.com/office/powerpoint/2010/main" val="1918968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Lineaire economie</a:t>
            </a:r>
          </a:p>
        </p:txBody>
      </p:sp>
      <p:sp>
        <p:nvSpPr>
          <p:cNvPr id="3" name="Tijdelijke aanduiding voor inhoud 2"/>
          <p:cNvSpPr>
            <a:spLocks noGrp="1"/>
          </p:cNvSpPr>
          <p:nvPr>
            <p:ph idx="1"/>
          </p:nvPr>
        </p:nvSpPr>
        <p:spPr/>
        <p:txBody>
          <a:bodyPr/>
          <a:lstStyle/>
          <a:p>
            <a:pPr marL="0" indent="0">
              <a:buNone/>
            </a:pPr>
            <a:endParaRPr lang="nl-NL" dirty="0"/>
          </a:p>
          <a:p>
            <a:pPr marL="0" indent="0">
              <a:buNone/>
            </a:pP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57278"/>
            <a:ext cx="12192000" cy="2543443"/>
          </a:xfrm>
          <a:prstGeom prst="rect">
            <a:avLst/>
          </a:prstGeom>
        </p:spPr>
      </p:pic>
    </p:spTree>
    <p:extLst>
      <p:ext uri="{BB962C8B-B14F-4D97-AF65-F5344CB8AC3E}">
        <p14:creationId xmlns:p14="http://schemas.microsoft.com/office/powerpoint/2010/main" val="2129390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6ADFB34-18B0-4224-9527-203DFA7AE60D}"/>
              </a:ext>
            </a:extLst>
          </p:cNvPr>
          <p:cNvSpPr>
            <a:spLocks noGrp="1"/>
          </p:cNvSpPr>
          <p:nvPr>
            <p:ph type="title"/>
          </p:nvPr>
        </p:nvSpPr>
        <p:spPr/>
        <p:txBody>
          <a:bodyPr/>
          <a:lstStyle/>
          <a:p>
            <a:r>
              <a:rPr lang="nl-NL" sz="3600" dirty="0"/>
              <a:t>Circulaire economie</a:t>
            </a:r>
          </a:p>
        </p:txBody>
      </p:sp>
      <p:sp>
        <p:nvSpPr>
          <p:cNvPr id="10" name="Tijdelijke aanduiding voor inhoud 9">
            <a:extLst>
              <a:ext uri="{FF2B5EF4-FFF2-40B4-BE49-F238E27FC236}">
                <a16:creationId xmlns:a16="http://schemas.microsoft.com/office/drawing/2014/main" id="{73D6AD15-9DF6-45EF-B235-957527780FA5}"/>
              </a:ext>
            </a:extLst>
          </p:cNvPr>
          <p:cNvSpPr>
            <a:spLocks noGrp="1"/>
          </p:cNvSpPr>
          <p:nvPr>
            <p:ph idx="1"/>
          </p:nvPr>
        </p:nvSpPr>
        <p:spPr/>
        <p:txBody>
          <a:bodyPr/>
          <a:lstStyle/>
          <a:p>
            <a:pPr marL="0" indent="0">
              <a:buNone/>
            </a:pPr>
            <a:r>
              <a:rPr lang="nl-NL" i="1" dirty="0"/>
              <a:t>Circulaire economie is een economisch en industrieel systeem dat de herbruikbaarheid van producten en grondstoffen en het herstellend vermogen van natuurlijke hulpbronnen als uitgangspunt neemt en waarde vernietiging in het totale systeem minimaliseert en </a:t>
            </a:r>
            <a:r>
              <a:rPr lang="nl-NL" i="1" dirty="0" err="1"/>
              <a:t>waardecreatie</a:t>
            </a:r>
            <a:r>
              <a:rPr lang="nl-NL" i="1" dirty="0"/>
              <a:t> in iedere schakel van het systeem nastreeft. </a:t>
            </a:r>
          </a:p>
        </p:txBody>
      </p:sp>
    </p:spTree>
    <p:extLst>
      <p:ext uri="{BB962C8B-B14F-4D97-AF65-F5344CB8AC3E}">
        <p14:creationId xmlns:p14="http://schemas.microsoft.com/office/powerpoint/2010/main" val="1725706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3A2DD1-0C96-4053-B38E-C10FCF91F540}"/>
              </a:ext>
            </a:extLst>
          </p:cNvPr>
          <p:cNvSpPr>
            <a:spLocks noGrp="1"/>
          </p:cNvSpPr>
          <p:nvPr>
            <p:ph type="title"/>
          </p:nvPr>
        </p:nvSpPr>
        <p:spPr>
          <a:xfrm>
            <a:off x="609601" y="466750"/>
            <a:ext cx="4011084" cy="1162050"/>
          </a:xfrm>
        </p:spPr>
        <p:txBody>
          <a:bodyPr>
            <a:normAutofit/>
          </a:bodyPr>
          <a:lstStyle/>
          <a:p>
            <a:r>
              <a:rPr lang="nl-NL" sz="2400" dirty="0"/>
              <a:t>Introductie circulaire economie</a:t>
            </a:r>
          </a:p>
        </p:txBody>
      </p:sp>
      <p:sp>
        <p:nvSpPr>
          <p:cNvPr id="3" name="Tijdelijke aanduiding voor inhoud 2">
            <a:extLst>
              <a:ext uri="{FF2B5EF4-FFF2-40B4-BE49-F238E27FC236}">
                <a16:creationId xmlns:a16="http://schemas.microsoft.com/office/drawing/2014/main" id="{910838D8-164B-44D3-8B6E-E482E582EE8E}"/>
              </a:ext>
            </a:extLst>
          </p:cNvPr>
          <p:cNvSpPr>
            <a:spLocks noGrp="1"/>
          </p:cNvSpPr>
          <p:nvPr>
            <p:ph idx="1"/>
          </p:nvPr>
        </p:nvSpPr>
        <p:spPr>
          <a:xfrm>
            <a:off x="4766733" y="273051"/>
            <a:ext cx="7089907" cy="5853113"/>
          </a:xfrm>
        </p:spPr>
        <p:txBody>
          <a:bodyPr>
            <a:normAutofit/>
          </a:bodyPr>
          <a:lstStyle/>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p:txBody>
      </p:sp>
      <p:sp>
        <p:nvSpPr>
          <p:cNvPr id="4" name="Tijdelijke aanduiding voor tekst 3">
            <a:extLst>
              <a:ext uri="{FF2B5EF4-FFF2-40B4-BE49-F238E27FC236}">
                <a16:creationId xmlns:a16="http://schemas.microsoft.com/office/drawing/2014/main" id="{46055C07-A363-449A-B7D1-CD13B93A6D63}"/>
              </a:ext>
            </a:extLst>
          </p:cNvPr>
          <p:cNvSpPr>
            <a:spLocks noGrp="1"/>
          </p:cNvSpPr>
          <p:nvPr>
            <p:ph type="body" sz="half" idx="2"/>
          </p:nvPr>
        </p:nvSpPr>
        <p:spPr>
          <a:xfrm>
            <a:off x="609600" y="1628800"/>
            <a:ext cx="6072554" cy="4956149"/>
          </a:xfrm>
        </p:spPr>
        <p:txBody>
          <a:bodyPr>
            <a:noAutofit/>
          </a:bodyPr>
          <a:lstStyle/>
          <a:p>
            <a:r>
              <a:rPr lang="nl-NL" sz="1800" b="1" dirty="0"/>
              <a:t>Denken – delen - uitwisselen</a:t>
            </a:r>
          </a:p>
          <a:p>
            <a:pPr>
              <a:lnSpc>
                <a:spcPct val="107000"/>
              </a:lnSpc>
              <a:spcAft>
                <a:spcPts val="800"/>
              </a:spcAft>
            </a:pPr>
            <a:r>
              <a:rPr lang="nl-NL" sz="1800" b="1" dirty="0">
                <a:solidFill>
                  <a:srgbClr val="0D2B0C"/>
                </a:solidFill>
                <a:effectLst/>
                <a:ea typeface="Times New Roman" panose="02020603050405020304" pitchFamily="18" charset="0"/>
              </a:rPr>
              <a:t>Hoe: </a:t>
            </a:r>
            <a:r>
              <a:rPr lang="nl-NL" sz="1800" dirty="0">
                <a:solidFill>
                  <a:srgbClr val="0D2B0C"/>
                </a:solidFill>
                <a:effectLst/>
                <a:ea typeface="Times New Roman" panose="02020603050405020304" pitchFamily="18" charset="0"/>
              </a:rPr>
              <a:t>Individueel, in duo’s en klassikaal</a:t>
            </a:r>
            <a:br>
              <a:rPr lang="nl-NL" sz="1800" dirty="0">
                <a:ea typeface="Times New Roman" panose="02020603050405020304" pitchFamily="18" charset="0"/>
              </a:rPr>
            </a:br>
            <a:r>
              <a:rPr lang="nl-NL" sz="1800" b="1" dirty="0">
                <a:solidFill>
                  <a:srgbClr val="0D2B0C"/>
                </a:solidFill>
                <a:effectLst/>
                <a:ea typeface="Times New Roman" panose="02020603050405020304" pitchFamily="18" charset="0"/>
              </a:rPr>
              <a:t>Hulp</a:t>
            </a:r>
            <a:r>
              <a:rPr lang="nl-NL" sz="1800" dirty="0">
                <a:solidFill>
                  <a:srgbClr val="0D2B0C"/>
                </a:solidFill>
                <a:effectLst/>
                <a:ea typeface="Times New Roman" panose="02020603050405020304" pitchFamily="18" charset="0"/>
              </a:rPr>
              <a:t>: internet</a:t>
            </a:r>
            <a:br>
              <a:rPr lang="nl-NL" sz="1800" dirty="0">
                <a:ea typeface="Times New Roman" panose="02020603050405020304" pitchFamily="18" charset="0"/>
              </a:rPr>
            </a:br>
            <a:r>
              <a:rPr lang="nl-NL" sz="1800" b="1" dirty="0">
                <a:solidFill>
                  <a:srgbClr val="0D2B0C"/>
                </a:solidFill>
                <a:effectLst/>
                <a:ea typeface="Times New Roman" panose="02020603050405020304" pitchFamily="18" charset="0"/>
              </a:rPr>
              <a:t>Uitkomst:</a:t>
            </a:r>
            <a:r>
              <a:rPr lang="nl-NL" sz="1800" dirty="0">
                <a:solidFill>
                  <a:srgbClr val="0D2B0C"/>
                </a:solidFill>
                <a:effectLst/>
                <a:ea typeface="Times New Roman" panose="02020603050405020304" pitchFamily="18" charset="0"/>
              </a:rPr>
              <a:t> Drie circulaire voorbeelden, </a:t>
            </a:r>
            <a:r>
              <a:rPr lang="nl-NL" sz="1800" dirty="0" err="1">
                <a:solidFill>
                  <a:srgbClr val="0D2B0C"/>
                </a:solidFill>
                <a:effectLst/>
                <a:ea typeface="Times New Roman" panose="02020603050405020304" pitchFamily="18" charset="0"/>
              </a:rPr>
              <a:t>people</a:t>
            </a:r>
            <a:r>
              <a:rPr lang="nl-NL" sz="1800" dirty="0">
                <a:solidFill>
                  <a:srgbClr val="0D2B0C"/>
                </a:solidFill>
                <a:effectLst/>
                <a:ea typeface="Times New Roman" panose="02020603050405020304" pitchFamily="18" charset="0"/>
              </a:rPr>
              <a:t> (sociaal), </a:t>
            </a:r>
            <a:r>
              <a:rPr lang="nl-NL" sz="1800" dirty="0" err="1">
                <a:solidFill>
                  <a:srgbClr val="0D2B0C"/>
                </a:solidFill>
                <a:effectLst/>
                <a:ea typeface="Times New Roman" panose="02020603050405020304" pitchFamily="18" charset="0"/>
              </a:rPr>
              <a:t>planet</a:t>
            </a:r>
            <a:r>
              <a:rPr lang="nl-NL" sz="1800" dirty="0">
                <a:solidFill>
                  <a:srgbClr val="0D2B0C"/>
                </a:solidFill>
                <a:effectLst/>
                <a:ea typeface="Times New Roman" panose="02020603050405020304" pitchFamily="18" charset="0"/>
              </a:rPr>
              <a:t>(duurzaam) en </a:t>
            </a:r>
            <a:r>
              <a:rPr lang="nl-NL" sz="1800" dirty="0" err="1">
                <a:solidFill>
                  <a:srgbClr val="0D2B0C"/>
                </a:solidFill>
                <a:effectLst/>
                <a:ea typeface="Times New Roman" panose="02020603050405020304" pitchFamily="18" charset="0"/>
              </a:rPr>
              <a:t>profit</a:t>
            </a:r>
            <a:r>
              <a:rPr lang="nl-NL" sz="1800" dirty="0">
                <a:solidFill>
                  <a:srgbClr val="0D2B0C"/>
                </a:solidFill>
                <a:effectLst/>
                <a:ea typeface="Times New Roman" panose="02020603050405020304" pitchFamily="18" charset="0"/>
              </a:rPr>
              <a:t> (economisch) </a:t>
            </a:r>
            <a:br>
              <a:rPr lang="nl-NL" sz="1800" dirty="0">
                <a:solidFill>
                  <a:srgbClr val="0D2B0C"/>
                </a:solidFill>
                <a:effectLst/>
                <a:ea typeface="Times New Roman" panose="02020603050405020304" pitchFamily="18" charset="0"/>
              </a:rPr>
            </a:br>
            <a:r>
              <a:rPr lang="nl-NL" sz="1800" b="1" dirty="0">
                <a:solidFill>
                  <a:srgbClr val="0D2B0C"/>
                </a:solidFill>
                <a:effectLst/>
                <a:ea typeface="Times New Roman" panose="02020603050405020304" pitchFamily="18" charset="0"/>
              </a:rPr>
              <a:t>Tijd:</a:t>
            </a:r>
            <a:r>
              <a:rPr lang="nl-NL" sz="1800" dirty="0">
                <a:solidFill>
                  <a:srgbClr val="0D2B0C"/>
                </a:solidFill>
                <a:effectLst/>
                <a:ea typeface="Times New Roman" panose="02020603050405020304" pitchFamily="18" charset="0"/>
              </a:rPr>
              <a:t> 10 minuten</a:t>
            </a:r>
            <a:br>
              <a:rPr lang="nl-NL" sz="1800" dirty="0">
                <a:solidFill>
                  <a:srgbClr val="0D2B0C"/>
                </a:solidFill>
                <a:effectLst/>
                <a:ea typeface="Times New Roman" panose="02020603050405020304" pitchFamily="18" charset="0"/>
              </a:rPr>
            </a:br>
            <a:r>
              <a:rPr lang="nl-NL" sz="1800" b="1" dirty="0">
                <a:solidFill>
                  <a:srgbClr val="0D2B0C"/>
                </a:solidFill>
                <a:effectLst/>
                <a:ea typeface="Times New Roman" panose="02020603050405020304" pitchFamily="18" charset="0"/>
              </a:rPr>
              <a:t>Wat:  </a:t>
            </a:r>
            <a:endParaRPr lang="nl-NL" sz="1800" dirty="0">
              <a:effectLst/>
              <a:ea typeface="Calibri" panose="020F0502020204030204" pitchFamily="34" charset="0"/>
            </a:endParaRPr>
          </a:p>
          <a:p>
            <a:pPr>
              <a:lnSpc>
                <a:spcPct val="107000"/>
              </a:lnSpc>
              <a:spcAft>
                <a:spcPts val="800"/>
              </a:spcAft>
            </a:pPr>
            <a:r>
              <a:rPr lang="nl-NL" sz="1800" b="1" dirty="0">
                <a:ea typeface="Calibri" pitchFamily="34" charset="0"/>
                <a:cs typeface="Arial" charset="0"/>
              </a:rPr>
              <a:t>Denken – </a:t>
            </a:r>
            <a:r>
              <a:rPr lang="nl-NL" sz="1800" dirty="0">
                <a:ea typeface="Calibri" pitchFamily="34" charset="0"/>
                <a:cs typeface="Arial" charset="0"/>
              </a:rPr>
              <a:t>Wat in jouw omgeving, is een circulair proces denk hierbij aan thuis, werk, school, woonplaats, sport.</a:t>
            </a:r>
            <a:br>
              <a:rPr lang="nl-NL" sz="1800" dirty="0">
                <a:ea typeface="Calibri" pitchFamily="34" charset="0"/>
                <a:cs typeface="Arial" charset="0"/>
              </a:rPr>
            </a:br>
            <a:r>
              <a:rPr lang="nl-NL" sz="1800" i="1" dirty="0">
                <a:ea typeface="Calibri" pitchFamily="34" charset="0"/>
                <a:cs typeface="Arial" charset="0"/>
              </a:rPr>
              <a:t>LET OP! dit hoeft niet iets uit de circulaire economie te  zijn. </a:t>
            </a:r>
            <a:r>
              <a:rPr lang="nl-NL" sz="1800" dirty="0">
                <a:ea typeface="Calibri" pitchFamily="34" charset="0"/>
                <a:cs typeface="Arial" charset="0"/>
              </a:rPr>
              <a:t>Beschrijf dit kort</a:t>
            </a:r>
            <a:br>
              <a:rPr lang="nl-NL" sz="1800" dirty="0">
                <a:ea typeface="Times New Roman" panose="02020603050405020304" pitchFamily="18" charset="0"/>
              </a:rPr>
            </a:br>
            <a:r>
              <a:rPr lang="nl-NL" sz="1800" b="1" dirty="0">
                <a:solidFill>
                  <a:srgbClr val="0D2B0C"/>
                </a:solidFill>
                <a:effectLst/>
                <a:ea typeface="Times New Roman" panose="02020603050405020304" pitchFamily="18" charset="0"/>
              </a:rPr>
              <a:t>Delen – </a:t>
            </a:r>
            <a:r>
              <a:rPr lang="nl-NL" sz="1800" dirty="0">
                <a:solidFill>
                  <a:srgbClr val="0D2B0C"/>
                </a:solidFill>
                <a:effectLst/>
                <a:ea typeface="Times New Roman" panose="02020603050405020304" pitchFamily="18" charset="0"/>
              </a:rPr>
              <a:t>Deel jouw ideeën en vergelijk deze twee met elkaar</a:t>
            </a:r>
            <a:br>
              <a:rPr lang="nl-NL" sz="1800" dirty="0">
                <a:ea typeface="Times New Roman" panose="02020603050405020304" pitchFamily="18" charset="0"/>
              </a:rPr>
            </a:br>
            <a:r>
              <a:rPr lang="nl-NL" sz="1800" b="1" dirty="0">
                <a:solidFill>
                  <a:srgbClr val="0D2B0C"/>
                </a:solidFill>
                <a:effectLst/>
                <a:ea typeface="Times New Roman" panose="02020603050405020304" pitchFamily="18" charset="0"/>
              </a:rPr>
              <a:t>Uitwisselen – </a:t>
            </a:r>
            <a:r>
              <a:rPr lang="nl-NL" sz="1800" dirty="0">
                <a:solidFill>
                  <a:srgbClr val="0D2B0C"/>
                </a:solidFill>
                <a:effectLst/>
                <a:ea typeface="Times New Roman" panose="02020603050405020304" pitchFamily="18" charset="0"/>
              </a:rPr>
              <a:t>Wat heeft iedereen ontdekt, valt er iets op?</a:t>
            </a:r>
            <a:endParaRPr lang="nl-NL" sz="1800" b="1" dirty="0"/>
          </a:p>
          <a:p>
            <a:endParaRPr lang="nl-NL" sz="1800" b="1" dirty="0"/>
          </a:p>
          <a:p>
            <a:endParaRPr lang="nl-NL" sz="1800" b="1" dirty="0"/>
          </a:p>
          <a:p>
            <a:endParaRPr lang="nl-NL" sz="1800" dirty="0"/>
          </a:p>
        </p:txBody>
      </p:sp>
      <p:pic>
        <p:nvPicPr>
          <p:cNvPr id="5" name="Afbeelding 4">
            <a:extLst>
              <a:ext uri="{FF2B5EF4-FFF2-40B4-BE49-F238E27FC236}">
                <a16:creationId xmlns:a16="http://schemas.microsoft.com/office/drawing/2014/main" id="{22F622E0-841A-40BF-94F3-31DCD4272349}"/>
              </a:ext>
            </a:extLst>
          </p:cNvPr>
          <p:cNvPicPr>
            <a:picLocks noChangeAspect="1"/>
          </p:cNvPicPr>
          <p:nvPr/>
        </p:nvPicPr>
        <p:blipFill>
          <a:blip r:embed="rId3"/>
          <a:stretch>
            <a:fillRect/>
          </a:stretch>
        </p:blipFill>
        <p:spPr>
          <a:xfrm>
            <a:off x="7322952" y="731836"/>
            <a:ext cx="4259447" cy="3190473"/>
          </a:xfrm>
          <a:prstGeom prst="rect">
            <a:avLst/>
          </a:prstGeom>
        </p:spPr>
      </p:pic>
    </p:spTree>
    <p:extLst>
      <p:ext uri="{BB962C8B-B14F-4D97-AF65-F5344CB8AC3E}">
        <p14:creationId xmlns:p14="http://schemas.microsoft.com/office/powerpoint/2010/main" val="4085862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F6029D-46C9-4AED-92C0-50121BADC15E}"/>
              </a:ext>
            </a:extLst>
          </p:cNvPr>
          <p:cNvSpPr>
            <a:spLocks noGrp="1"/>
          </p:cNvSpPr>
          <p:nvPr>
            <p:ph type="title"/>
          </p:nvPr>
        </p:nvSpPr>
        <p:spPr/>
        <p:txBody>
          <a:bodyPr/>
          <a:lstStyle/>
          <a:p>
            <a:r>
              <a:rPr lang="nl-NL" dirty="0"/>
              <a:t>Circulair in jou omgeving:</a:t>
            </a:r>
          </a:p>
        </p:txBody>
      </p:sp>
      <p:sp>
        <p:nvSpPr>
          <p:cNvPr id="4" name="Tijdelijke aanduiding voor tekst 3">
            <a:extLst>
              <a:ext uri="{FF2B5EF4-FFF2-40B4-BE49-F238E27FC236}">
                <a16:creationId xmlns:a16="http://schemas.microsoft.com/office/drawing/2014/main" id="{1D0D4FDC-38F7-4680-B646-DE30BECEFA20}"/>
              </a:ext>
            </a:extLst>
          </p:cNvPr>
          <p:cNvSpPr>
            <a:spLocks noGrp="1"/>
          </p:cNvSpPr>
          <p:nvPr>
            <p:ph type="body" sz="half" idx="2"/>
          </p:nvPr>
        </p:nvSpPr>
        <p:spPr/>
        <p:txBody>
          <a:bodyPr/>
          <a:lstStyle/>
          <a:p>
            <a:pPr marL="0" indent="0">
              <a:buNone/>
            </a:pPr>
            <a:endParaRPr lang="nl-NL" sz="1800" b="1" dirty="0"/>
          </a:p>
          <a:p>
            <a:pPr marL="0" indent="0">
              <a:buNone/>
            </a:pPr>
            <a:r>
              <a:rPr lang="nl-NL" sz="1800" b="1" dirty="0"/>
              <a:t>Probeer het volgende te koppelen </a:t>
            </a:r>
            <a:r>
              <a:rPr lang="nl-NL" sz="1800" b="1" i="1" dirty="0"/>
              <a:t>de</a:t>
            </a:r>
            <a:r>
              <a:rPr lang="nl-NL" sz="1800" b="1" dirty="0"/>
              <a:t> </a:t>
            </a:r>
            <a:r>
              <a:rPr lang="nl-NL" sz="1800" b="1" i="1" dirty="0"/>
              <a:t>Kenmerken van een ecosysteem:</a:t>
            </a:r>
          </a:p>
          <a:p>
            <a:pPr marL="285750" indent="-285750">
              <a:buFontTx/>
              <a:buChar char="-"/>
            </a:pPr>
            <a:r>
              <a:rPr lang="nl-NL" sz="1800" dirty="0"/>
              <a:t>Netwerk van relaties tussen organismen/organisaties</a:t>
            </a:r>
          </a:p>
          <a:p>
            <a:pPr marL="285750" indent="-285750">
              <a:buFontTx/>
              <a:buChar char="-"/>
            </a:pPr>
            <a:r>
              <a:rPr lang="nl-NL" sz="1800" dirty="0"/>
              <a:t>Circulatie van energie en materie</a:t>
            </a:r>
          </a:p>
          <a:p>
            <a:pPr marL="285750" indent="-285750">
              <a:buFontTx/>
              <a:buChar char="-"/>
            </a:pPr>
            <a:r>
              <a:rPr lang="nl-NL" sz="1800" dirty="0"/>
              <a:t>Dynamisch evenwicht</a:t>
            </a:r>
          </a:p>
          <a:p>
            <a:pPr marL="285750" indent="-285750">
              <a:buFontTx/>
              <a:buChar char="-"/>
            </a:pPr>
            <a:r>
              <a:rPr lang="nl-NL" sz="1800" dirty="0"/>
              <a:t>Zelf herstellend vermogen</a:t>
            </a:r>
          </a:p>
          <a:p>
            <a:pPr marL="285750" indent="-285750">
              <a:buFontTx/>
              <a:buChar char="-"/>
            </a:pPr>
            <a:r>
              <a:rPr lang="nl-NL" sz="1800" dirty="0"/>
              <a:t>Relaties met andere “ecosystemen”</a:t>
            </a:r>
          </a:p>
          <a:p>
            <a:endParaRPr lang="nl-NL" b="1" dirty="0"/>
          </a:p>
        </p:txBody>
      </p:sp>
      <p:pic>
        <p:nvPicPr>
          <p:cNvPr id="6" name="Tijdelijke aanduiding voor inhoud 5">
            <a:extLst>
              <a:ext uri="{FF2B5EF4-FFF2-40B4-BE49-F238E27FC236}">
                <a16:creationId xmlns:a16="http://schemas.microsoft.com/office/drawing/2014/main" id="{0C22B351-7B15-4EF2-8BAB-D6F5BF9C9C47}"/>
              </a:ext>
            </a:extLst>
          </p:cNvPr>
          <p:cNvPicPr>
            <a:picLocks noGrp="1" noChangeAspect="1"/>
          </p:cNvPicPr>
          <p:nvPr>
            <p:ph idx="1"/>
          </p:nvPr>
        </p:nvPicPr>
        <p:blipFill>
          <a:blip r:embed="rId3"/>
          <a:stretch>
            <a:fillRect/>
          </a:stretch>
        </p:blipFill>
        <p:spPr>
          <a:xfrm>
            <a:off x="6941344" y="2275681"/>
            <a:ext cx="2466975" cy="1847850"/>
          </a:xfrm>
          <a:prstGeom prst="rect">
            <a:avLst/>
          </a:prstGeom>
        </p:spPr>
      </p:pic>
    </p:spTree>
    <p:extLst>
      <p:ext uri="{BB962C8B-B14F-4D97-AF65-F5344CB8AC3E}">
        <p14:creationId xmlns:p14="http://schemas.microsoft.com/office/powerpoint/2010/main" val="893895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38F4E8E-4D4F-4A63-B908-2CFC414CBE0D}"/>
              </a:ext>
            </a:extLst>
          </p:cNvPr>
          <p:cNvSpPr>
            <a:spLocks noGrp="1"/>
          </p:cNvSpPr>
          <p:nvPr>
            <p:ph type="title"/>
          </p:nvPr>
        </p:nvSpPr>
        <p:spPr/>
        <p:txBody>
          <a:bodyPr/>
          <a:lstStyle/>
          <a:p>
            <a:r>
              <a:rPr lang="nl-NL" dirty="0"/>
              <a:t>Vandaag</a:t>
            </a:r>
          </a:p>
        </p:txBody>
      </p:sp>
      <p:sp>
        <p:nvSpPr>
          <p:cNvPr id="6" name="Tijdelijke aanduiding voor tekst 5">
            <a:extLst>
              <a:ext uri="{FF2B5EF4-FFF2-40B4-BE49-F238E27FC236}">
                <a16:creationId xmlns:a16="http://schemas.microsoft.com/office/drawing/2014/main" id="{A6A0F2AF-2018-46B3-8B00-030607C98BD8}"/>
              </a:ext>
            </a:extLst>
          </p:cNvPr>
          <p:cNvSpPr>
            <a:spLocks noGrp="1"/>
          </p:cNvSpPr>
          <p:nvPr>
            <p:ph type="body" sz="half" idx="2"/>
          </p:nvPr>
        </p:nvSpPr>
        <p:spPr/>
        <p:txBody>
          <a:bodyPr>
            <a:normAutofit/>
          </a:bodyPr>
          <a:lstStyle/>
          <a:p>
            <a:pPr marL="285750" indent="-285750">
              <a:buFontTx/>
              <a:buChar char="-"/>
            </a:pPr>
            <a:r>
              <a:rPr lang="nl-NL" sz="1800" dirty="0"/>
              <a:t>Ecosysteem </a:t>
            </a:r>
          </a:p>
          <a:p>
            <a:pPr marL="285750" indent="-285750">
              <a:buFontTx/>
              <a:buChar char="-"/>
            </a:pPr>
            <a:r>
              <a:rPr lang="nl-NL" sz="1800" dirty="0"/>
              <a:t>Geschiedenis </a:t>
            </a:r>
          </a:p>
          <a:p>
            <a:pPr marL="285750" indent="-285750">
              <a:buFontTx/>
              <a:buChar char="-"/>
            </a:pPr>
            <a:r>
              <a:rPr lang="nl-NL" sz="1800" dirty="0"/>
              <a:t>Opdracht: Introductie circulaire economie</a:t>
            </a:r>
          </a:p>
        </p:txBody>
      </p:sp>
      <p:pic>
        <p:nvPicPr>
          <p:cNvPr id="7" name="Tijdelijke aanduiding voor inhoud 7">
            <a:extLst>
              <a:ext uri="{FF2B5EF4-FFF2-40B4-BE49-F238E27FC236}">
                <a16:creationId xmlns:a16="http://schemas.microsoft.com/office/drawing/2014/main" id="{C1B6B53E-FA08-4983-93C3-388742862DFA}"/>
              </a:ext>
            </a:extLst>
          </p:cNvPr>
          <p:cNvPicPr>
            <a:picLocks noGrp="1" noChangeAspect="1"/>
          </p:cNvPicPr>
          <p:nvPr>
            <p:ph idx="1"/>
          </p:nvPr>
        </p:nvPicPr>
        <p:blipFill rotWithShape="1">
          <a:blip r:embed="rId2"/>
          <a:srcRect l="9511" t="55506" r="36311" b="29054"/>
          <a:stretch/>
        </p:blipFill>
        <p:spPr>
          <a:xfrm>
            <a:off x="1343472" y="4365104"/>
            <a:ext cx="9865096" cy="1581423"/>
          </a:xfrm>
        </p:spPr>
      </p:pic>
      <p:pic>
        <p:nvPicPr>
          <p:cNvPr id="3" name="Picture 2" descr="De factuur van de natuur - MO*">
            <a:extLst>
              <a:ext uri="{FF2B5EF4-FFF2-40B4-BE49-F238E27FC236}">
                <a16:creationId xmlns:a16="http://schemas.microsoft.com/office/drawing/2014/main" id="{ED191DBA-F2D8-4F9A-A2CB-F449B6CFA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0685" y="767893"/>
            <a:ext cx="7116663" cy="2996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413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406A32-E6E8-48EA-968C-B73135CBE7FE}"/>
              </a:ext>
            </a:extLst>
          </p:cNvPr>
          <p:cNvSpPr>
            <a:spLocks noGrp="1"/>
          </p:cNvSpPr>
          <p:nvPr>
            <p:ph type="title"/>
          </p:nvPr>
        </p:nvSpPr>
        <p:spPr/>
        <p:txBody>
          <a:bodyPr/>
          <a:lstStyle/>
          <a:p>
            <a:r>
              <a:rPr lang="nl-NL" dirty="0"/>
              <a:t>Ecosysteem</a:t>
            </a:r>
          </a:p>
        </p:txBody>
      </p:sp>
      <p:pic>
        <p:nvPicPr>
          <p:cNvPr id="5" name="Tijdelijke aanduiding voor inhoud 4">
            <a:extLst>
              <a:ext uri="{FF2B5EF4-FFF2-40B4-BE49-F238E27FC236}">
                <a16:creationId xmlns:a16="http://schemas.microsoft.com/office/drawing/2014/main" id="{D450F96C-40AA-42B5-B03A-BAB969EF9631}"/>
              </a:ext>
            </a:extLst>
          </p:cNvPr>
          <p:cNvPicPr>
            <a:picLocks noGrp="1" noChangeAspect="1"/>
          </p:cNvPicPr>
          <p:nvPr>
            <p:ph idx="1"/>
          </p:nvPr>
        </p:nvPicPr>
        <p:blipFill>
          <a:blip r:embed="rId2"/>
          <a:stretch>
            <a:fillRect/>
          </a:stretch>
        </p:blipFill>
        <p:spPr>
          <a:xfrm>
            <a:off x="4968037" y="391042"/>
            <a:ext cx="2379137" cy="2933183"/>
          </a:xfrm>
          <a:prstGeom prst="rect">
            <a:avLst/>
          </a:prstGeom>
        </p:spPr>
      </p:pic>
      <p:sp>
        <p:nvSpPr>
          <p:cNvPr id="4" name="Tijdelijke aanduiding voor tekst 3">
            <a:extLst>
              <a:ext uri="{FF2B5EF4-FFF2-40B4-BE49-F238E27FC236}">
                <a16:creationId xmlns:a16="http://schemas.microsoft.com/office/drawing/2014/main" id="{F5F18E41-5973-4079-B471-218C1FF6D82A}"/>
              </a:ext>
            </a:extLst>
          </p:cNvPr>
          <p:cNvSpPr>
            <a:spLocks noGrp="1"/>
          </p:cNvSpPr>
          <p:nvPr>
            <p:ph type="body" sz="half" idx="2"/>
          </p:nvPr>
        </p:nvSpPr>
        <p:spPr/>
        <p:txBody>
          <a:bodyPr>
            <a:normAutofit/>
          </a:bodyPr>
          <a:lstStyle/>
          <a:p>
            <a:r>
              <a:rPr lang="nl-NL" sz="1600" dirty="0"/>
              <a:t>Ecosysteem – Een natuurlijk systeem dat bestaat uit verschillende organismen en hun abiotische omgeving. </a:t>
            </a:r>
          </a:p>
          <a:p>
            <a:endParaRPr lang="nl-NL" sz="1600" dirty="0"/>
          </a:p>
          <a:p>
            <a:r>
              <a:rPr lang="nl-NL" sz="1600" dirty="0"/>
              <a:t>Verschillende soorten zoals: Bos, grasland, koraalrif, woestijn, etc. etc. </a:t>
            </a:r>
          </a:p>
          <a:p>
            <a:endParaRPr lang="nl-NL" dirty="0"/>
          </a:p>
        </p:txBody>
      </p:sp>
      <p:pic>
        <p:nvPicPr>
          <p:cNvPr id="6" name="Afbeelding 5">
            <a:extLst>
              <a:ext uri="{FF2B5EF4-FFF2-40B4-BE49-F238E27FC236}">
                <a16:creationId xmlns:a16="http://schemas.microsoft.com/office/drawing/2014/main" id="{B5800508-3192-42A3-A05A-7FA58110E98F}"/>
              </a:ext>
            </a:extLst>
          </p:cNvPr>
          <p:cNvPicPr>
            <a:picLocks noChangeAspect="1"/>
          </p:cNvPicPr>
          <p:nvPr/>
        </p:nvPicPr>
        <p:blipFill>
          <a:blip r:embed="rId3"/>
          <a:stretch>
            <a:fillRect/>
          </a:stretch>
        </p:blipFill>
        <p:spPr>
          <a:xfrm>
            <a:off x="8052047" y="367738"/>
            <a:ext cx="3862572" cy="2604818"/>
          </a:xfrm>
          <a:prstGeom prst="rect">
            <a:avLst/>
          </a:prstGeom>
        </p:spPr>
      </p:pic>
      <p:pic>
        <p:nvPicPr>
          <p:cNvPr id="7" name="Afbeelding 6">
            <a:extLst>
              <a:ext uri="{FF2B5EF4-FFF2-40B4-BE49-F238E27FC236}">
                <a16:creationId xmlns:a16="http://schemas.microsoft.com/office/drawing/2014/main" id="{C90634DD-CE82-43DD-847E-6DFE9D2537F9}"/>
              </a:ext>
            </a:extLst>
          </p:cNvPr>
          <p:cNvPicPr>
            <a:picLocks noChangeAspect="1"/>
          </p:cNvPicPr>
          <p:nvPr/>
        </p:nvPicPr>
        <p:blipFill>
          <a:blip r:embed="rId4"/>
          <a:stretch>
            <a:fillRect/>
          </a:stretch>
        </p:blipFill>
        <p:spPr>
          <a:xfrm>
            <a:off x="7284012" y="3769494"/>
            <a:ext cx="4630607" cy="2999730"/>
          </a:xfrm>
          <a:prstGeom prst="rect">
            <a:avLst/>
          </a:prstGeom>
        </p:spPr>
      </p:pic>
    </p:spTree>
    <p:extLst>
      <p:ext uri="{BB962C8B-B14F-4D97-AF65-F5344CB8AC3E}">
        <p14:creationId xmlns:p14="http://schemas.microsoft.com/office/powerpoint/2010/main" val="3831054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FF60C7-6F73-4DBC-8BBA-CDD2CCBB3ED7}"/>
              </a:ext>
            </a:extLst>
          </p:cNvPr>
          <p:cNvSpPr>
            <a:spLocks noGrp="1"/>
          </p:cNvSpPr>
          <p:nvPr>
            <p:ph type="title"/>
          </p:nvPr>
        </p:nvSpPr>
        <p:spPr/>
        <p:txBody>
          <a:bodyPr/>
          <a:lstStyle/>
          <a:p>
            <a:r>
              <a:rPr lang="nl-NL" dirty="0"/>
              <a:t>Invloeden op een ecosysteem</a:t>
            </a:r>
          </a:p>
        </p:txBody>
      </p:sp>
      <p:sp>
        <p:nvSpPr>
          <p:cNvPr id="4" name="Tijdelijke aanduiding voor tekst 3">
            <a:extLst>
              <a:ext uri="{FF2B5EF4-FFF2-40B4-BE49-F238E27FC236}">
                <a16:creationId xmlns:a16="http://schemas.microsoft.com/office/drawing/2014/main" id="{430BFD82-20C8-4755-8CA3-4202FFC505BD}"/>
              </a:ext>
            </a:extLst>
          </p:cNvPr>
          <p:cNvSpPr>
            <a:spLocks noGrp="1"/>
          </p:cNvSpPr>
          <p:nvPr>
            <p:ph type="body" sz="half" idx="2"/>
          </p:nvPr>
        </p:nvSpPr>
        <p:spPr/>
        <p:txBody>
          <a:bodyPr/>
          <a:lstStyle/>
          <a:p>
            <a:r>
              <a:rPr lang="nl-NL" sz="1800" b="1" dirty="0"/>
              <a:t>Abiotisch</a:t>
            </a:r>
            <a:r>
              <a:rPr lang="nl-NL" sz="1800" dirty="0"/>
              <a:t> – Niet levende materie </a:t>
            </a:r>
          </a:p>
          <a:p>
            <a:r>
              <a:rPr lang="nl-NL" sz="1800" b="1" dirty="0"/>
              <a:t>Biotisch</a:t>
            </a:r>
            <a:r>
              <a:rPr lang="nl-NL" sz="1800" dirty="0"/>
              <a:t> – al het levende of dode organisme</a:t>
            </a:r>
          </a:p>
          <a:p>
            <a:endParaRPr lang="nl-NL" sz="1800" dirty="0"/>
          </a:p>
          <a:p>
            <a:r>
              <a:rPr lang="nl-NL" sz="1800" b="1" dirty="0"/>
              <a:t>Kenmerken van een ecosysteem:</a:t>
            </a:r>
          </a:p>
          <a:p>
            <a:pPr marL="285750" indent="-285750">
              <a:buFontTx/>
              <a:buChar char="-"/>
            </a:pPr>
            <a:r>
              <a:rPr lang="nl-NL" sz="1800" dirty="0"/>
              <a:t>Netwerk van relaties tussen organismen</a:t>
            </a:r>
          </a:p>
          <a:p>
            <a:pPr marL="285750" indent="-285750">
              <a:buFontTx/>
              <a:buChar char="-"/>
            </a:pPr>
            <a:r>
              <a:rPr lang="nl-NL" sz="1800" dirty="0"/>
              <a:t>Circulatie van energie en materie</a:t>
            </a:r>
          </a:p>
          <a:p>
            <a:pPr marL="285750" indent="-285750">
              <a:buFontTx/>
              <a:buChar char="-"/>
            </a:pPr>
            <a:r>
              <a:rPr lang="nl-NL" sz="1800" dirty="0"/>
              <a:t>Dynamisch evenwicht</a:t>
            </a:r>
          </a:p>
          <a:p>
            <a:pPr marL="285750" indent="-285750">
              <a:buFontTx/>
              <a:buChar char="-"/>
            </a:pPr>
            <a:r>
              <a:rPr lang="nl-NL" sz="1800" dirty="0"/>
              <a:t>Zelf herstellend vermogen</a:t>
            </a:r>
          </a:p>
          <a:p>
            <a:pPr marL="285750" indent="-285750">
              <a:buFontTx/>
              <a:buChar char="-"/>
            </a:pPr>
            <a:r>
              <a:rPr lang="nl-NL" sz="1800" dirty="0"/>
              <a:t>Relaties met andere ecosystemen</a:t>
            </a:r>
          </a:p>
          <a:p>
            <a:endParaRPr lang="nl-NL" dirty="0"/>
          </a:p>
        </p:txBody>
      </p:sp>
      <p:pic>
        <p:nvPicPr>
          <p:cNvPr id="1026" name="Picture 2" descr="Voedselrelaties en piramides van energie">
            <a:extLst>
              <a:ext uri="{FF2B5EF4-FFF2-40B4-BE49-F238E27FC236}">
                <a16:creationId xmlns:a16="http://schemas.microsoft.com/office/drawing/2014/main" id="{1EB41EF8-D2B3-4A06-A807-53AB34BE19E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13006" y="1465135"/>
            <a:ext cx="4512564" cy="3918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627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B66EB1-12FF-40C1-82E9-A608B49C383A}"/>
              </a:ext>
            </a:extLst>
          </p:cNvPr>
          <p:cNvSpPr>
            <a:spLocks noGrp="1"/>
          </p:cNvSpPr>
          <p:nvPr>
            <p:ph type="title"/>
          </p:nvPr>
        </p:nvSpPr>
        <p:spPr/>
        <p:txBody>
          <a:bodyPr/>
          <a:lstStyle/>
          <a:p>
            <a:r>
              <a:rPr lang="nl-NL" dirty="0"/>
              <a:t>Geschiedenis</a:t>
            </a:r>
          </a:p>
        </p:txBody>
      </p:sp>
      <p:sp>
        <p:nvSpPr>
          <p:cNvPr id="4" name="Tijdelijke aanduiding voor tekst 3">
            <a:extLst>
              <a:ext uri="{FF2B5EF4-FFF2-40B4-BE49-F238E27FC236}">
                <a16:creationId xmlns:a16="http://schemas.microsoft.com/office/drawing/2014/main" id="{65EB5801-7854-45D9-9F8A-32ECF821768B}"/>
              </a:ext>
            </a:extLst>
          </p:cNvPr>
          <p:cNvSpPr>
            <a:spLocks noGrp="1"/>
          </p:cNvSpPr>
          <p:nvPr>
            <p:ph type="body" sz="half" idx="2"/>
          </p:nvPr>
        </p:nvSpPr>
        <p:spPr/>
        <p:txBody>
          <a:bodyPr>
            <a:normAutofit/>
          </a:bodyPr>
          <a:lstStyle/>
          <a:p>
            <a:r>
              <a:rPr lang="nl-NL" sz="1800" b="1" dirty="0"/>
              <a:t>In het verleden</a:t>
            </a:r>
          </a:p>
          <a:p>
            <a:r>
              <a:rPr lang="nl-NL" sz="1800" dirty="0"/>
              <a:t>Circulaire – leven met de natuur (consument)</a:t>
            </a:r>
          </a:p>
          <a:p>
            <a:r>
              <a:rPr lang="nl-NL" sz="1800" b="1" dirty="0"/>
              <a:t>In het heden </a:t>
            </a:r>
          </a:p>
          <a:p>
            <a:r>
              <a:rPr lang="nl-NL" sz="1800" dirty="0"/>
              <a:t>Lineair – consumptie maatschappij (producent)</a:t>
            </a:r>
          </a:p>
          <a:p>
            <a:r>
              <a:rPr lang="nl-NL" sz="1800" b="1" dirty="0"/>
              <a:t>In de toekomst</a:t>
            </a:r>
          </a:p>
          <a:p>
            <a:r>
              <a:rPr lang="nl-NL" sz="1800" dirty="0"/>
              <a:t>Circulaire – biologisch en technologisch </a:t>
            </a:r>
          </a:p>
        </p:txBody>
      </p:sp>
      <p:pic>
        <p:nvPicPr>
          <p:cNvPr id="6" name="Tijdelijke aanduiding voor inhoud 5">
            <a:extLst>
              <a:ext uri="{FF2B5EF4-FFF2-40B4-BE49-F238E27FC236}">
                <a16:creationId xmlns:a16="http://schemas.microsoft.com/office/drawing/2014/main" id="{9621FA88-E3A6-4F8C-A3D5-12ED2F730FC6}"/>
              </a:ext>
            </a:extLst>
          </p:cNvPr>
          <p:cNvPicPr>
            <a:picLocks noGrp="1" noChangeAspect="1"/>
          </p:cNvPicPr>
          <p:nvPr>
            <p:ph idx="1"/>
          </p:nvPr>
        </p:nvPicPr>
        <p:blipFill>
          <a:blip r:embed="rId2"/>
          <a:stretch>
            <a:fillRect/>
          </a:stretch>
        </p:blipFill>
        <p:spPr>
          <a:xfrm>
            <a:off x="4772025" y="3557634"/>
            <a:ext cx="1838006" cy="2843166"/>
          </a:xfrm>
          <a:prstGeom prst="rect">
            <a:avLst/>
          </a:prstGeom>
        </p:spPr>
      </p:pic>
      <p:pic>
        <p:nvPicPr>
          <p:cNvPr id="2052" name="Picture 4" descr="Geschiedenis van de mensheid rond de wereld 2d-webbanner, posterset |  Premium Vector">
            <a:extLst>
              <a:ext uri="{FF2B5EF4-FFF2-40B4-BE49-F238E27FC236}">
                <a16:creationId xmlns:a16="http://schemas.microsoft.com/office/drawing/2014/main" id="{D144F830-CF02-44C8-8A57-388850D15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8051" y="97747"/>
            <a:ext cx="5371046" cy="5156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34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Kleine geschiedenis van de mensheid</a:t>
            </a:r>
          </a:p>
        </p:txBody>
      </p:sp>
      <p:sp>
        <p:nvSpPr>
          <p:cNvPr id="3" name="Tijdelijke aanduiding voor inhoud 2"/>
          <p:cNvSpPr>
            <a:spLocks noGrp="1"/>
          </p:cNvSpPr>
          <p:nvPr>
            <p:ph idx="1"/>
          </p:nvPr>
        </p:nvSpPr>
        <p:spPr>
          <a:xfrm>
            <a:off x="6528048" y="1412776"/>
            <a:ext cx="5648551" cy="5184576"/>
          </a:xfrm>
        </p:spPr>
        <p:txBody>
          <a:bodyPr>
            <a:normAutofit/>
          </a:bodyPr>
          <a:lstStyle/>
          <a:p>
            <a:pPr marL="0" indent="0">
              <a:buNone/>
            </a:pPr>
            <a:r>
              <a:rPr lang="nl-NL" sz="1800" dirty="0"/>
              <a:t>In het begin ging het goed.</a:t>
            </a:r>
          </a:p>
          <a:p>
            <a:pPr marL="0" indent="0">
              <a:buNone/>
            </a:pPr>
            <a:endParaRPr lang="nl-NL" sz="1800" dirty="0"/>
          </a:p>
          <a:p>
            <a:pPr marL="0" indent="0">
              <a:buNone/>
            </a:pPr>
            <a:r>
              <a:rPr lang="nl-NL" sz="1800" dirty="0"/>
              <a:t>In deze tijd gebruikte de mens alles wat de natuur te bieden had.</a:t>
            </a:r>
          </a:p>
          <a:p>
            <a:pPr marL="0" indent="0">
              <a:buNone/>
            </a:pPr>
            <a:endParaRPr lang="nl-NL" sz="1800" dirty="0"/>
          </a:p>
          <a:p>
            <a:pPr marL="0" indent="0">
              <a:buNone/>
            </a:pPr>
            <a:r>
              <a:rPr lang="nl-NL" sz="1800" dirty="0"/>
              <a:t>Ze jaagde op wild en verzamelde eetbare planten en vruchten.</a:t>
            </a:r>
          </a:p>
          <a:p>
            <a:pPr marL="0" indent="0">
              <a:buNone/>
            </a:pPr>
            <a:r>
              <a:rPr lang="nl-NL" sz="1800" dirty="0"/>
              <a:t>En trokken van plek naar plek opzoek naar eten.</a:t>
            </a:r>
          </a:p>
          <a:p>
            <a:pPr marL="0" indent="0">
              <a:buNone/>
            </a:pPr>
            <a:endParaRPr lang="nl-NL" sz="1800" dirty="0"/>
          </a:p>
          <a:p>
            <a:pPr marL="0" indent="0">
              <a:buNone/>
            </a:pPr>
            <a:r>
              <a:rPr lang="nl-NL" sz="1800" dirty="0"/>
              <a:t>Ze waren dus consumenten</a:t>
            </a:r>
          </a:p>
          <a:p>
            <a:pPr marL="0" indent="0">
              <a:buNone/>
            </a:pPr>
            <a:endParaRPr lang="nl-NL" dirty="0"/>
          </a:p>
          <a:p>
            <a:pPr marL="0" indent="0">
              <a:buNone/>
            </a:pPr>
            <a:endParaRPr lang="nl-NL" dirty="0"/>
          </a:p>
        </p:txBody>
      </p:sp>
      <p:grpSp>
        <p:nvGrpSpPr>
          <p:cNvPr id="6" name="Groep 5"/>
          <p:cNvGrpSpPr/>
          <p:nvPr/>
        </p:nvGrpSpPr>
        <p:grpSpPr>
          <a:xfrm>
            <a:off x="103060" y="1131227"/>
            <a:ext cx="6412880" cy="5476618"/>
            <a:chOff x="0" y="1381382"/>
            <a:chExt cx="6412880" cy="5476618"/>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79853"/>
              <a:ext cx="6412880" cy="4478147"/>
            </a:xfrm>
            <a:prstGeom prst="rect">
              <a:avLst/>
            </a:prstGeom>
          </p:spPr>
        </p:pic>
        <p:sp>
          <p:nvSpPr>
            <p:cNvPr id="5" name="Tekstvak 4"/>
            <p:cNvSpPr txBox="1"/>
            <p:nvPr/>
          </p:nvSpPr>
          <p:spPr>
            <a:xfrm>
              <a:off x="543178" y="1381382"/>
              <a:ext cx="5326523" cy="523220"/>
            </a:xfrm>
            <a:prstGeom prst="rect">
              <a:avLst/>
            </a:prstGeom>
            <a:noFill/>
          </p:spPr>
          <p:txBody>
            <a:bodyPr wrap="none" rtlCol="0">
              <a:spAutoFit/>
            </a:bodyPr>
            <a:lstStyle/>
            <a:p>
              <a:r>
                <a:rPr lang="nl-NL" sz="2800" dirty="0">
                  <a:solidFill>
                    <a:srgbClr val="FF0000"/>
                  </a:solidFill>
                </a:rPr>
                <a:t>Jagers en Verzamelaars (15.000 VC)</a:t>
              </a:r>
            </a:p>
          </p:txBody>
        </p:sp>
      </p:grpSp>
    </p:spTree>
    <p:extLst>
      <p:ext uri="{BB962C8B-B14F-4D97-AF65-F5344CB8AC3E}">
        <p14:creationId xmlns:p14="http://schemas.microsoft.com/office/powerpoint/2010/main" val="57378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Kleine geschiedenis van de mensheid</a:t>
            </a:r>
          </a:p>
        </p:txBody>
      </p:sp>
      <p:sp>
        <p:nvSpPr>
          <p:cNvPr id="3" name="Tijdelijke aanduiding voor inhoud 2"/>
          <p:cNvSpPr>
            <a:spLocks noGrp="1"/>
          </p:cNvSpPr>
          <p:nvPr>
            <p:ph idx="1"/>
          </p:nvPr>
        </p:nvSpPr>
        <p:spPr>
          <a:xfrm>
            <a:off x="6528048" y="1412776"/>
            <a:ext cx="5648551" cy="4929411"/>
          </a:xfrm>
        </p:spPr>
        <p:txBody>
          <a:bodyPr/>
          <a:lstStyle/>
          <a:p>
            <a:pPr marL="0" indent="0">
              <a:buNone/>
            </a:pPr>
            <a:endParaRPr lang="nl-NL" dirty="0"/>
          </a:p>
          <a:p>
            <a:pPr marL="0" indent="0">
              <a:buNone/>
            </a:pPr>
            <a:endParaRPr lang="nl-NL" dirty="0"/>
          </a:p>
        </p:txBody>
      </p:sp>
      <p:grpSp>
        <p:nvGrpSpPr>
          <p:cNvPr id="8" name="Groep 7"/>
          <p:cNvGrpSpPr/>
          <p:nvPr/>
        </p:nvGrpSpPr>
        <p:grpSpPr>
          <a:xfrm>
            <a:off x="252478" y="1095785"/>
            <a:ext cx="5807968" cy="5476618"/>
            <a:chOff x="0" y="1381382"/>
            <a:chExt cx="5807968" cy="5476618"/>
          </a:xfrm>
        </p:grpSpPr>
        <p:sp>
          <p:nvSpPr>
            <p:cNvPr id="5" name="Tekstvak 4"/>
            <p:cNvSpPr txBox="1"/>
            <p:nvPr/>
          </p:nvSpPr>
          <p:spPr>
            <a:xfrm>
              <a:off x="543178" y="1381382"/>
              <a:ext cx="5126724" cy="523220"/>
            </a:xfrm>
            <a:prstGeom prst="rect">
              <a:avLst/>
            </a:prstGeom>
            <a:noFill/>
          </p:spPr>
          <p:txBody>
            <a:bodyPr wrap="none" rtlCol="0">
              <a:spAutoFit/>
            </a:bodyPr>
            <a:lstStyle/>
            <a:p>
              <a:r>
                <a:rPr lang="nl-NL" sz="2800" dirty="0">
                  <a:solidFill>
                    <a:srgbClr val="FF0000"/>
                  </a:solidFill>
                </a:rPr>
                <a:t>Landbouwsamenleving (3.000 VC)</a:t>
              </a: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3903"/>
              <a:ext cx="5807968" cy="4904097"/>
            </a:xfrm>
            <a:prstGeom prst="rect">
              <a:avLst/>
            </a:prstGeom>
          </p:spPr>
        </p:pic>
      </p:grpSp>
      <p:sp>
        <p:nvSpPr>
          <p:cNvPr id="9" name="Tijdelijke aanduiding voor inhoud 2"/>
          <p:cNvSpPr txBox="1">
            <a:spLocks/>
          </p:cNvSpPr>
          <p:nvPr/>
        </p:nvSpPr>
        <p:spPr>
          <a:xfrm>
            <a:off x="6389982" y="1642992"/>
            <a:ext cx="5648551" cy="49294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sz="1800" dirty="0"/>
              <a:t>De mens begon hun eigen eten te verbouwen. </a:t>
            </a:r>
            <a:br>
              <a:rPr lang="nl-NL" sz="1800" dirty="0"/>
            </a:br>
            <a:endParaRPr lang="nl-NL" sz="1800" dirty="0"/>
          </a:p>
          <a:p>
            <a:pPr marL="0" indent="0">
              <a:buFont typeface="Arial" pitchFamily="34" charset="0"/>
              <a:buNone/>
            </a:pPr>
            <a:r>
              <a:rPr lang="nl-NL" sz="1800" dirty="0"/>
              <a:t>Ze hielden vee en verbouwde hun eigen groente en fruit. </a:t>
            </a:r>
          </a:p>
          <a:p>
            <a:pPr marL="0" indent="0">
              <a:buFont typeface="Arial" pitchFamily="34" charset="0"/>
              <a:buNone/>
            </a:pPr>
            <a:r>
              <a:rPr lang="nl-NL" sz="1800" dirty="0"/>
              <a:t>Ze leefde in een zelfvoorzienend dorp. </a:t>
            </a:r>
          </a:p>
          <a:p>
            <a:pPr marL="0" indent="0">
              <a:buFont typeface="Arial" pitchFamily="34" charset="0"/>
              <a:buNone/>
            </a:pPr>
            <a:endParaRPr lang="nl-NL" sz="1800" dirty="0"/>
          </a:p>
          <a:p>
            <a:pPr marL="0" indent="0">
              <a:buFont typeface="Arial" pitchFamily="34" charset="0"/>
              <a:buNone/>
            </a:pPr>
            <a:r>
              <a:rPr lang="nl-NL" sz="1800" dirty="0"/>
              <a:t>De mens was dus nog steeds consument</a:t>
            </a:r>
          </a:p>
          <a:p>
            <a:pPr marL="0" indent="0">
              <a:buFont typeface="Arial" pitchFamily="34" charset="0"/>
              <a:buNone/>
            </a:pPr>
            <a:endParaRPr lang="nl-NL" dirty="0"/>
          </a:p>
          <a:p>
            <a:pPr marL="0" indent="0">
              <a:buFont typeface="Arial" pitchFamily="34" charset="0"/>
              <a:buNone/>
            </a:pPr>
            <a:endParaRPr lang="nl-NL" dirty="0"/>
          </a:p>
        </p:txBody>
      </p:sp>
    </p:spTree>
    <p:extLst>
      <p:ext uri="{BB962C8B-B14F-4D97-AF65-F5344CB8AC3E}">
        <p14:creationId xmlns:p14="http://schemas.microsoft.com/office/powerpoint/2010/main" val="245056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Kleine geschiedenis van de mensheid</a:t>
            </a:r>
          </a:p>
        </p:txBody>
      </p:sp>
      <p:sp>
        <p:nvSpPr>
          <p:cNvPr id="3" name="Tijdelijke aanduiding voor inhoud 2"/>
          <p:cNvSpPr>
            <a:spLocks noGrp="1"/>
          </p:cNvSpPr>
          <p:nvPr>
            <p:ph idx="1"/>
          </p:nvPr>
        </p:nvSpPr>
        <p:spPr>
          <a:xfrm>
            <a:off x="6528048" y="1412776"/>
            <a:ext cx="5648551" cy="4929411"/>
          </a:xfrm>
        </p:spPr>
        <p:txBody>
          <a:bodyPr>
            <a:normAutofit/>
          </a:bodyPr>
          <a:lstStyle/>
          <a:p>
            <a:pPr marL="0" indent="0">
              <a:buNone/>
            </a:pPr>
            <a:r>
              <a:rPr lang="nl-NL" sz="1800" dirty="0"/>
              <a:t>De mens leefde nog steeds volledig op de landbouw. </a:t>
            </a:r>
            <a:br>
              <a:rPr lang="nl-NL" sz="1800" dirty="0"/>
            </a:br>
            <a:r>
              <a:rPr lang="nl-NL" sz="1800" dirty="0"/>
              <a:t> </a:t>
            </a:r>
          </a:p>
          <a:p>
            <a:pPr marL="0" indent="0">
              <a:buNone/>
            </a:pPr>
            <a:r>
              <a:rPr lang="nl-NL" sz="1800" dirty="0"/>
              <a:t>Er werd in steden gehandeld en hiervoor werden producten vervaardigd. (ijzer/brons)</a:t>
            </a:r>
            <a:br>
              <a:rPr lang="nl-NL" sz="1800" dirty="0"/>
            </a:br>
            <a:endParaRPr lang="nl-NL" sz="1800" dirty="0"/>
          </a:p>
          <a:p>
            <a:pPr marL="0" indent="0">
              <a:buNone/>
            </a:pPr>
            <a:r>
              <a:rPr lang="nl-NL" sz="1800" dirty="0"/>
              <a:t>Er werd handelgedreven met andere volkeren.</a:t>
            </a:r>
          </a:p>
          <a:p>
            <a:pPr marL="0" indent="0">
              <a:buNone/>
            </a:pPr>
            <a:endParaRPr lang="nl-NL" sz="1800" dirty="0"/>
          </a:p>
          <a:p>
            <a:pPr marL="0" indent="0">
              <a:buNone/>
            </a:pPr>
            <a:r>
              <a:rPr lang="nl-NL" sz="1800" dirty="0"/>
              <a:t>De mens was een grote consument maar ook al een beetje producent.</a:t>
            </a:r>
          </a:p>
          <a:p>
            <a:pPr marL="0" indent="0">
              <a:buNone/>
            </a:pPr>
            <a:endParaRPr lang="nl-NL" dirty="0"/>
          </a:p>
          <a:p>
            <a:pPr marL="0" indent="0">
              <a:buNone/>
            </a:pPr>
            <a:endParaRPr lang="nl-NL" dirty="0"/>
          </a:p>
        </p:txBody>
      </p:sp>
      <p:grpSp>
        <p:nvGrpSpPr>
          <p:cNvPr id="8" name="Groep 7"/>
          <p:cNvGrpSpPr/>
          <p:nvPr/>
        </p:nvGrpSpPr>
        <p:grpSpPr>
          <a:xfrm>
            <a:off x="119336" y="1412776"/>
            <a:ext cx="6397649" cy="4903196"/>
            <a:chOff x="119336" y="1412776"/>
            <a:chExt cx="6397649" cy="4903196"/>
          </a:xfrm>
        </p:grpSpPr>
        <p:sp>
          <p:nvSpPr>
            <p:cNvPr id="5" name="Tekstvak 4"/>
            <p:cNvSpPr txBox="1"/>
            <p:nvPr/>
          </p:nvSpPr>
          <p:spPr>
            <a:xfrm>
              <a:off x="119336" y="1412776"/>
              <a:ext cx="6397649" cy="523220"/>
            </a:xfrm>
            <a:prstGeom prst="rect">
              <a:avLst/>
            </a:prstGeom>
            <a:noFill/>
          </p:spPr>
          <p:txBody>
            <a:bodyPr wrap="none" rtlCol="0">
              <a:spAutoFit/>
            </a:bodyPr>
            <a:lstStyle/>
            <a:p>
              <a:r>
                <a:rPr lang="nl-NL" sz="2800" dirty="0">
                  <a:solidFill>
                    <a:srgbClr val="FF0000"/>
                  </a:solidFill>
                </a:rPr>
                <a:t>Landbouw stedelijke samenleving (200 VC)</a:t>
              </a: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377" y="2310908"/>
              <a:ext cx="6213739" cy="4005064"/>
            </a:xfrm>
            <a:prstGeom prst="rect">
              <a:avLst/>
            </a:prstGeom>
          </p:spPr>
        </p:pic>
      </p:grpSp>
    </p:spTree>
    <p:extLst>
      <p:ext uri="{BB962C8B-B14F-4D97-AF65-F5344CB8AC3E}">
        <p14:creationId xmlns:p14="http://schemas.microsoft.com/office/powerpoint/2010/main" val="253920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Kleine geschiedenis van de mensheid</a:t>
            </a:r>
          </a:p>
        </p:txBody>
      </p:sp>
      <p:sp>
        <p:nvSpPr>
          <p:cNvPr id="3" name="Tijdelijke aanduiding voor inhoud 2"/>
          <p:cNvSpPr>
            <a:spLocks noGrp="1"/>
          </p:cNvSpPr>
          <p:nvPr>
            <p:ph idx="1"/>
          </p:nvPr>
        </p:nvSpPr>
        <p:spPr>
          <a:xfrm>
            <a:off x="6528048" y="1412776"/>
            <a:ext cx="5648551" cy="5328592"/>
          </a:xfrm>
        </p:spPr>
        <p:txBody>
          <a:bodyPr>
            <a:normAutofit/>
          </a:bodyPr>
          <a:lstStyle/>
          <a:p>
            <a:pPr marL="0" indent="0">
              <a:buNone/>
            </a:pPr>
            <a:r>
              <a:rPr lang="nl-NL" sz="1800" dirty="0"/>
              <a:t>Verstedelijking versnelde de behoefte van de mens.</a:t>
            </a:r>
            <a:br>
              <a:rPr lang="nl-NL" sz="1800" dirty="0"/>
            </a:br>
            <a:endParaRPr lang="nl-NL" sz="1800" dirty="0"/>
          </a:p>
          <a:p>
            <a:pPr marL="0" indent="0">
              <a:buNone/>
            </a:pPr>
            <a:r>
              <a:rPr lang="nl-NL" sz="1800" dirty="0"/>
              <a:t>Voor warmte werd veel hout gebruikt maar dit werd schaarser.</a:t>
            </a:r>
          </a:p>
          <a:p>
            <a:pPr marL="0" indent="0">
              <a:buNone/>
            </a:pPr>
            <a:r>
              <a:rPr lang="nl-NL" sz="1800" dirty="0"/>
              <a:t>Grootschalig gebruik van fossiele brandstoffen deden hun intreden.</a:t>
            </a:r>
          </a:p>
          <a:p>
            <a:pPr marL="0" indent="0">
              <a:buNone/>
            </a:pPr>
            <a:br>
              <a:rPr lang="nl-NL" sz="1800" dirty="0"/>
            </a:br>
            <a:r>
              <a:rPr lang="nl-NL" sz="1800" dirty="0"/>
              <a:t>In veel steden in Nederland waren turfmarkten. </a:t>
            </a:r>
          </a:p>
          <a:p>
            <a:pPr marL="0" indent="0">
              <a:buNone/>
            </a:pPr>
            <a:br>
              <a:rPr lang="nl-NL" sz="1800" dirty="0"/>
            </a:br>
            <a:r>
              <a:rPr lang="nl-NL" sz="1800" dirty="0"/>
              <a:t>De mens werd steeds meer producent.</a:t>
            </a:r>
          </a:p>
          <a:p>
            <a:pPr marL="0" indent="0">
              <a:buNone/>
            </a:pPr>
            <a:endParaRPr lang="nl-NL" dirty="0"/>
          </a:p>
          <a:p>
            <a:pPr marL="0" indent="0">
              <a:buNone/>
            </a:pPr>
            <a:endParaRPr lang="nl-NL" dirty="0"/>
          </a:p>
        </p:txBody>
      </p:sp>
      <p:grpSp>
        <p:nvGrpSpPr>
          <p:cNvPr id="8" name="Groep 7"/>
          <p:cNvGrpSpPr/>
          <p:nvPr/>
        </p:nvGrpSpPr>
        <p:grpSpPr>
          <a:xfrm>
            <a:off x="25031" y="1381382"/>
            <a:ext cx="6076950" cy="5476618"/>
            <a:chOff x="25031" y="1381382"/>
            <a:chExt cx="6076950" cy="5476618"/>
          </a:xfrm>
        </p:grpSpPr>
        <p:sp>
          <p:nvSpPr>
            <p:cNvPr id="5" name="Tekstvak 4"/>
            <p:cNvSpPr txBox="1"/>
            <p:nvPr/>
          </p:nvSpPr>
          <p:spPr>
            <a:xfrm>
              <a:off x="543178" y="1381382"/>
              <a:ext cx="3730573" cy="523220"/>
            </a:xfrm>
            <a:prstGeom prst="rect">
              <a:avLst/>
            </a:prstGeom>
            <a:noFill/>
          </p:spPr>
          <p:txBody>
            <a:bodyPr wrap="none" rtlCol="0">
              <a:spAutoFit/>
            </a:bodyPr>
            <a:lstStyle/>
            <a:p>
              <a:r>
                <a:rPr lang="nl-NL" sz="2800" dirty="0">
                  <a:solidFill>
                    <a:srgbClr val="FF0000"/>
                  </a:solidFill>
                </a:rPr>
                <a:t>Middeleeuwen (500 NC)</a:t>
              </a:r>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31" y="2295525"/>
              <a:ext cx="6076950" cy="4562475"/>
            </a:xfrm>
            <a:prstGeom prst="rect">
              <a:avLst/>
            </a:prstGeom>
          </p:spPr>
        </p:pic>
      </p:grpSp>
    </p:spTree>
    <p:extLst>
      <p:ext uri="{BB962C8B-B14F-4D97-AF65-F5344CB8AC3E}">
        <p14:creationId xmlns:p14="http://schemas.microsoft.com/office/powerpoint/2010/main" val="50096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80FAB1-06F9-472D-858B-3FA4F5DF13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76C0B6-1287-4677-A172-9871B7E63C06}">
  <ds:schemaRefs>
    <ds:schemaRef ds:uri="http://schemas.microsoft.com/sharepoint/v3/contenttype/forms"/>
  </ds:schemaRefs>
</ds:datastoreItem>
</file>

<file path=customXml/itemProps3.xml><?xml version="1.0" encoding="utf-8"?>
<ds:datastoreItem xmlns:ds="http://schemas.openxmlformats.org/officeDocument/2006/customXml" ds:itemID="{226D0CE3-5FEB-4D79-B666-64E6DA519C53}">
  <ds:schemaRefs>
    <ds:schemaRef ds:uri="http://purl.org/dc/dcmitype/"/>
    <ds:schemaRef ds:uri="12d6fc12-9aeb-4b43-aabb-b0c0d278568f"/>
    <ds:schemaRef ds:uri="http://schemas.microsoft.com/office/2006/documentManagement/types"/>
    <ds:schemaRef ds:uri="http://purl.org/dc/elements/1.1/"/>
    <ds:schemaRef ds:uri="http://schemas.microsoft.com/office/infopath/2007/PartnerControls"/>
    <ds:schemaRef ds:uri="http://purl.org/dc/terms/"/>
    <ds:schemaRef ds:uri="65a438ee-5745-486f-9905-18fb91000ab3"/>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728</TotalTime>
  <Words>665</Words>
  <Application>Microsoft Office PowerPoint</Application>
  <PresentationFormat>Breedbeeld</PresentationFormat>
  <Paragraphs>106</Paragraphs>
  <Slides>16</Slides>
  <Notes>9</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16</vt:i4>
      </vt:variant>
    </vt:vector>
  </HeadingPairs>
  <TitlesOfParts>
    <vt:vector size="19" baseType="lpstr">
      <vt:lpstr>Arial</vt:lpstr>
      <vt:lpstr>Calibri</vt:lpstr>
      <vt:lpstr>Kantoorthema</vt:lpstr>
      <vt:lpstr>PowerPoint-presentatie</vt:lpstr>
      <vt:lpstr>Vandaag</vt:lpstr>
      <vt:lpstr>Ecosysteem</vt:lpstr>
      <vt:lpstr>Invloeden op een ecosysteem</vt:lpstr>
      <vt:lpstr>Geschiedenis</vt:lpstr>
      <vt:lpstr>Kleine geschiedenis van de mensheid</vt:lpstr>
      <vt:lpstr>Kleine geschiedenis van de mensheid</vt:lpstr>
      <vt:lpstr>Kleine geschiedenis van de mensheid</vt:lpstr>
      <vt:lpstr>Kleine geschiedenis van de mensheid</vt:lpstr>
      <vt:lpstr>Kleine geschiedenis van de mensheid</vt:lpstr>
      <vt:lpstr>Kleine geschiedenis van de mensheid</vt:lpstr>
      <vt:lpstr>ECO versus EGO</vt:lpstr>
      <vt:lpstr>Lineaire economie</vt:lpstr>
      <vt:lpstr>Circulaire economie</vt:lpstr>
      <vt:lpstr>Introductie circulaire economie</vt:lpstr>
      <vt:lpstr>Circulair in jou omgeving:</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Miriam Oostdijk</dc:creator>
  <cp:lastModifiedBy>Gerjan de Ruiter</cp:lastModifiedBy>
  <cp:revision>80</cp:revision>
  <dcterms:created xsi:type="dcterms:W3CDTF">2013-11-15T15:05:42Z</dcterms:created>
  <dcterms:modified xsi:type="dcterms:W3CDTF">2020-11-11T10:57:47Z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